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9" r:id="rId7"/>
    <p:sldId id="263" r:id="rId8"/>
    <p:sldId id="266" r:id="rId9"/>
    <p:sldId id="269" r:id="rId10"/>
    <p:sldId id="27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31F6F7-F7EE-45C0-B4DF-0B2F9E8643FB}">
          <p14:sldIdLst>
            <p14:sldId id="256"/>
            <p14:sldId id="257"/>
            <p14:sldId id="259"/>
            <p14:sldId id="263"/>
            <p14:sldId id="266"/>
            <p14:sldId id="269"/>
            <p14:sldId id="27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4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21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F8E81-EAED-4CF2-BB78-DE2E6B84E8FC}" type="datetimeFigureOut">
              <a:rPr lang="en-ZA" smtClean="0"/>
              <a:t>2020/09/16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E151-3CA5-4D9A-8EEF-7CC73BAB39A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4483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CC012-9EC4-420B-99B2-3D97402BD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33417B-3B06-4319-839E-8A0B6DAF8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3E23E-10FC-4B8A-884C-278591B0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909A-E132-43BF-AE77-6C374F85B30F}" type="datetime1">
              <a:rPr lang="en-ZA" smtClean="0"/>
              <a:t>2020/09/16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01ACC-A5E3-4AB6-8ECF-6581A9100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CES - Environmental and Social Advisory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E82B5-A537-4C9D-B8E1-C9D4432CE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38FA-62A1-4B49-B7BF-23EB426AE3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668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DBE00-0060-4AD7-AC35-69B47085B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856B0C-4B9D-45F7-8EC7-7E674E42D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35CBC-BE43-4A3A-86C3-BAE75E5FF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3DF4-D6C9-4D76-A325-E13896C7E03A}" type="datetime1">
              <a:rPr lang="en-ZA" smtClean="0"/>
              <a:t>2020/09/16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5D1EF-862F-4022-A746-B73836DAC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CES - Environmental and Social Advisory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5F792-9E53-4B73-ADF1-FAA0E616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38FA-62A1-4B49-B7BF-23EB426AE3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48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E31972-C39C-43C0-9292-407DC49BB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37F6E6-2F6C-4D34-9526-817A91874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05599-DBA7-422A-A1CD-8C9C5A2B2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F8BF-BA5F-4D93-A209-41FC165E7B24}" type="datetime1">
              <a:rPr lang="en-ZA" smtClean="0"/>
              <a:t>2020/09/16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62937-5F93-469D-A98A-45B388AFA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CES - Environmental and Social Advisory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647DE-22E9-419B-B054-F1A652B4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38FA-62A1-4B49-B7BF-23EB426AE3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7434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A9A0A-3AF2-4E83-9BF5-108638FE8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37043-DFC4-4840-85C8-963ED366C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88914-1407-4AB8-A4C1-F820691E3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CA10-4D84-4EFF-9B49-818B8D6E00A3}" type="datetime1">
              <a:rPr lang="en-ZA" smtClean="0"/>
              <a:t>2020/09/16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7A70B-DCBF-4468-B8F7-F01AD2292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CES - Environmental and Social Advisory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FBA3D-9755-4BB9-BECB-A15575A0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38FA-62A1-4B49-B7BF-23EB426AE3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50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07BE6-3265-426C-983F-51D975483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DFF64-FE40-4D8D-A1DB-A0199E047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7744D-E887-41BD-ACCA-B15F480FC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65C-B81B-4AE5-8F9F-FBC750C008A3}" type="datetime1">
              <a:rPr lang="en-ZA" smtClean="0"/>
              <a:t>2020/09/16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80391-C2C1-4E38-B5AB-FF91C2133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CES - Environmental and Social Advisory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E5129-29B7-4AED-B1D2-B254A9E1F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38FA-62A1-4B49-B7BF-23EB426AE3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643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22A07-BAD3-40A5-9C4F-80D5A9CA8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0A4EA-5B20-40CF-B2C4-F8AFC6E16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A70AE-3F32-4758-BD55-95F35D5D4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5C00F-8D96-4F75-BBE9-C59607FAD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1853-8ABA-4282-80E0-D732DAA8274C}" type="datetime1">
              <a:rPr lang="en-ZA" smtClean="0"/>
              <a:t>2020/09/16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3EF9-68E2-4AF3-97C1-6B300D011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CES - Environmental and Social Advisory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A87DC-DBA2-4076-AC59-BEC55334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38FA-62A1-4B49-B7BF-23EB426AE3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9890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0B4DF-56FA-4F71-8648-0681B1DB7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7A5F1-0788-4565-BCF8-91565A71F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C6199-527D-4109-A058-B9A70141E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C6DF3-5C01-4740-A04D-395D74A370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A4080A-C5E6-4141-B3BE-310C81F1F0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88CEF7-0C4F-4BE0-995F-37121C4AD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7B01-C557-4266-911F-9427EB8D8DE4}" type="datetime1">
              <a:rPr lang="en-ZA" smtClean="0"/>
              <a:t>2020/09/16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25CC6E-74FD-4416-BFA7-DA9C67FF5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CES - Environmental and Social Advisory Services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1A5BA6-4D6B-4788-B53B-AF3B65F1A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38FA-62A1-4B49-B7BF-23EB426AE3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4577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C685A-576D-4F48-9D64-3147F6160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BC15DC-0F15-4620-A1D9-B617A6B31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AA02-7D41-488A-ADF5-D28BBF3F7977}" type="datetime1">
              <a:rPr lang="en-ZA" smtClean="0"/>
              <a:t>2020/09/16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5E18AA-4824-4112-8F82-7ABA563AE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CES - Environmental and Social Advisory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C45F4-5144-407E-8457-B803E2A4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38FA-62A1-4B49-B7BF-23EB426AE3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8020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303470-A1BE-4F16-8295-58B37978E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8E0C-05BC-44F4-BCA5-B0E9C4C1D3DE}" type="datetime1">
              <a:rPr lang="en-ZA" smtClean="0"/>
              <a:t>2020/09/16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6C281F-189D-4723-9E05-3662B2BDF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CES - Environmental and Social Advisory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03F01-FC75-4E63-979C-C9698E0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38FA-62A1-4B49-B7BF-23EB426AE3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909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03E27-B4F1-46CF-8345-26FFA323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40BCF-C60E-4948-93DA-34ACE2175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C4682-9CA4-4E7E-B502-0B3E036E4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7D34F-480E-4312-A3F3-0DCC99AD6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FD4E-6CAB-45D9-A570-3A81DE799126}" type="datetime1">
              <a:rPr lang="en-ZA" smtClean="0"/>
              <a:t>2020/09/16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E19A8-9EEA-42EF-9F73-C8FE0B5A6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CES - Environmental and Social Advisory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B2714-EB7B-47D6-ACD7-D6F9F10C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38FA-62A1-4B49-B7BF-23EB426AE3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948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850E2-674B-446B-BE60-060E53C09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B303C5-5E48-4DEC-9983-F7E2F03C33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E208B-9617-4F81-B92F-21CC63766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BED74-D50E-46E2-A628-F00A11E7D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4C73-CBF0-49D7-ACF2-CEAB0CE2D9E5}" type="datetime1">
              <a:rPr lang="en-ZA" smtClean="0"/>
              <a:t>2020/09/16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3945F-0C25-44F9-8223-57CDAD4C7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CES - Environmental and Social Advisory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6F57F0-A57F-46E4-A143-91ECFEA8A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38FA-62A1-4B49-B7BF-23EB426AE3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545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AF7F9D-A02A-4C73-9E7E-7C37E3527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08B94-0B3A-4D17-A488-E56EB5ED9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919C0-77A4-40A8-B464-01012FD0D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37FB2-7F15-4F27-A969-F77F3B963E23}" type="datetime1">
              <a:rPr lang="en-ZA" smtClean="0"/>
              <a:t>2020/09/16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8DF68-C742-4A2F-8A7B-E4648A332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/>
              <a:t>CES - Environmental and Social Advisory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FFB8A-92D9-46E5-ACA8-17D4D35F4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138FA-62A1-4B49-B7BF-23EB426AE3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1165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1A2729-A936-4A40-8395-0F7A7027B6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408" y="0"/>
            <a:ext cx="5867592" cy="5517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50939F-126C-44A8-8C95-7EEF4A1C38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921" y="133635"/>
            <a:ext cx="4674816" cy="1910697"/>
          </a:xfrm>
          <a:prstGeom prst="rect">
            <a:avLst/>
          </a:prstGeom>
        </p:spPr>
      </p:pic>
      <p:sp>
        <p:nvSpPr>
          <p:cNvPr id="7" name="Text Box 73">
            <a:extLst>
              <a:ext uri="{FF2B5EF4-FFF2-40B4-BE49-F238E27FC236}">
                <a16:creationId xmlns:a16="http://schemas.microsoft.com/office/drawing/2014/main" id="{DD0A884B-1BDA-46D1-82FC-6658DB9EE3DC}"/>
              </a:ext>
            </a:extLst>
          </p:cNvPr>
          <p:cNvSpPr txBox="1"/>
          <p:nvPr/>
        </p:nvSpPr>
        <p:spPr>
          <a:xfrm>
            <a:off x="551182" y="2654499"/>
            <a:ext cx="6053317" cy="25020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endParaRPr lang="en-ZA" sz="1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91B6108-42FB-4322-868F-6DB7D8FC77F1}"/>
              </a:ext>
            </a:extLst>
          </p:cNvPr>
          <p:cNvSpPr/>
          <p:nvPr/>
        </p:nvSpPr>
        <p:spPr>
          <a:xfrm>
            <a:off x="0" y="4813666"/>
            <a:ext cx="10867869" cy="2044333"/>
          </a:xfrm>
          <a:prstGeom prst="rtTriangle">
            <a:avLst/>
          </a:prstGeom>
          <a:solidFill>
            <a:srgbClr val="009CA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411"/>
          <a:stretch/>
        </p:blipFill>
        <p:spPr>
          <a:xfrm>
            <a:off x="830074" y="3180945"/>
            <a:ext cx="5946753" cy="109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3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9BF22B-679B-4E82-BF8C-FF83DAAD87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316" y="0"/>
            <a:ext cx="2165684" cy="203563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38250-FB88-4916-8A5E-162B766A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10" y="6158676"/>
            <a:ext cx="2743200" cy="365125"/>
          </a:xfrm>
        </p:spPr>
        <p:txBody>
          <a:bodyPr/>
          <a:lstStyle/>
          <a:p>
            <a:fld id="{A8B138FA-62A1-4B49-B7BF-23EB426AE31E}" type="slidenum">
              <a:rPr lang="en-ZA" b="1" smtClean="0">
                <a:solidFill>
                  <a:srgbClr val="009CA7"/>
                </a:solidFill>
                <a:cs typeface="Arial" panose="020B0604020202020204" pitchFamily="34" charset="0"/>
              </a:rPr>
              <a:t>2</a:t>
            </a:fld>
            <a:endParaRPr lang="en-ZA" b="1" dirty="0">
              <a:solidFill>
                <a:srgbClr val="009CA7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73">
            <a:extLst>
              <a:ext uri="{FF2B5EF4-FFF2-40B4-BE49-F238E27FC236}">
                <a16:creationId xmlns:a16="http://schemas.microsoft.com/office/drawing/2014/main" id="{7F02BA28-26E1-4372-9127-687F11890BD8}"/>
              </a:ext>
            </a:extLst>
          </p:cNvPr>
          <p:cNvSpPr txBox="1"/>
          <p:nvPr/>
        </p:nvSpPr>
        <p:spPr>
          <a:xfrm>
            <a:off x="1227885" y="398349"/>
            <a:ext cx="9419891" cy="460842"/>
          </a:xfrm>
          <a:prstGeom prst="rect">
            <a:avLst/>
          </a:prstGeom>
          <a:noFill/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ZA" sz="3600" b="1" dirty="0">
                <a:solidFill>
                  <a:srgbClr val="00909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Goals and Study Area </a:t>
            </a:r>
            <a:endParaRPr lang="en-ZA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4510737-2522-41E4-BAF6-FCDC46E9BE4E}"/>
              </a:ext>
            </a:extLst>
          </p:cNvPr>
          <p:cNvSpPr>
            <a:spLocks/>
          </p:cNvSpPr>
          <p:nvPr/>
        </p:nvSpPr>
        <p:spPr bwMode="auto">
          <a:xfrm>
            <a:off x="606425" y="1227137"/>
            <a:ext cx="9612396" cy="314883"/>
          </a:xfrm>
          <a:custGeom>
            <a:avLst/>
            <a:gdLst>
              <a:gd name="T0" fmla="*/ 0 w 7181"/>
              <a:gd name="T1" fmla="*/ 0 w 7181"/>
              <a:gd name="T2" fmla="*/ 7181 w 718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181">
                <a:moveTo>
                  <a:pt x="0" y="0"/>
                </a:moveTo>
                <a:lnTo>
                  <a:pt x="0" y="0"/>
                </a:lnTo>
                <a:lnTo>
                  <a:pt x="7181" y="0"/>
                </a:lnTo>
              </a:path>
            </a:pathLst>
          </a:custGeom>
          <a:noFill/>
          <a:ln w="7938" cap="flat">
            <a:solidFill>
              <a:srgbClr val="059D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54D74E-AA3A-4C3E-882E-4EF0EE06FC2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3176"/>
            <a:ext cx="11875663" cy="5010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09027D-D392-4557-BABA-F37B42C826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102" y="6223176"/>
            <a:ext cx="1435458" cy="4784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91119" y="2589632"/>
            <a:ext cx="41621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Overall goal -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identify appropriate and commercially viable tourism development opportunities on current municipal land within the Duiker Street Precinct, and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a Master Plan for the appropriate and optimised development of the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precinct.</a:t>
            </a:r>
            <a:endParaRPr lang="en-Z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74E7D8-128B-8744-8E99-A1D328AA177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24" y="1290121"/>
            <a:ext cx="6981149" cy="49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40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1EEEA9-F5AD-4F76-B455-61C244A4C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316" y="0"/>
            <a:ext cx="2165684" cy="2035630"/>
          </a:xfrm>
          <a:prstGeom prst="rect">
            <a:avLst/>
          </a:prstGeom>
        </p:spPr>
      </p:pic>
      <p:sp>
        <p:nvSpPr>
          <p:cNvPr id="6" name="Text Box 73">
            <a:extLst>
              <a:ext uri="{FF2B5EF4-FFF2-40B4-BE49-F238E27FC236}">
                <a16:creationId xmlns:a16="http://schemas.microsoft.com/office/drawing/2014/main" id="{FFD18659-33DE-4B2B-8593-6DA0AC2BAFFC}"/>
              </a:ext>
            </a:extLst>
          </p:cNvPr>
          <p:cNvSpPr txBox="1"/>
          <p:nvPr/>
        </p:nvSpPr>
        <p:spPr>
          <a:xfrm>
            <a:off x="606425" y="469918"/>
            <a:ext cx="9419891" cy="460842"/>
          </a:xfrm>
          <a:prstGeom prst="rect">
            <a:avLst/>
          </a:prstGeom>
          <a:noFill/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ZA" sz="3600" b="1" dirty="0">
                <a:solidFill>
                  <a:srgbClr val="00909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Key Outputs</a:t>
            </a:r>
            <a:endParaRPr lang="en-ZA" sz="2800" b="1" dirty="0">
              <a:solidFill>
                <a:srgbClr val="009094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endParaRPr lang="en-ZA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E114F6B7-2250-46ED-9633-C2C4F5E43F5B}"/>
              </a:ext>
            </a:extLst>
          </p:cNvPr>
          <p:cNvSpPr>
            <a:spLocks/>
          </p:cNvSpPr>
          <p:nvPr/>
        </p:nvSpPr>
        <p:spPr bwMode="auto">
          <a:xfrm>
            <a:off x="606425" y="1227137"/>
            <a:ext cx="9612396" cy="314883"/>
          </a:xfrm>
          <a:custGeom>
            <a:avLst/>
            <a:gdLst>
              <a:gd name="T0" fmla="*/ 0 w 7181"/>
              <a:gd name="T1" fmla="*/ 0 w 7181"/>
              <a:gd name="T2" fmla="*/ 7181 w 718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181">
                <a:moveTo>
                  <a:pt x="0" y="0"/>
                </a:moveTo>
                <a:lnTo>
                  <a:pt x="0" y="0"/>
                </a:lnTo>
                <a:lnTo>
                  <a:pt x="7181" y="0"/>
                </a:lnTo>
              </a:path>
            </a:pathLst>
          </a:custGeom>
          <a:noFill/>
          <a:ln w="7938" cap="flat">
            <a:solidFill>
              <a:srgbClr val="059D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1770370-05E7-4CB2-9F31-812354C3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10" y="6158676"/>
            <a:ext cx="2743200" cy="365125"/>
          </a:xfrm>
        </p:spPr>
        <p:txBody>
          <a:bodyPr/>
          <a:lstStyle/>
          <a:p>
            <a:fld id="{A8B138FA-62A1-4B49-B7BF-23EB426AE31E}" type="slidenum">
              <a:rPr lang="en-ZA" b="1" smtClean="0">
                <a:solidFill>
                  <a:srgbClr val="009CA7"/>
                </a:solidFill>
                <a:cs typeface="Arial" panose="020B0604020202020204" pitchFamily="34" charset="0"/>
              </a:rPr>
              <a:t>3</a:t>
            </a:fld>
            <a:endParaRPr lang="en-ZA" b="1" dirty="0">
              <a:solidFill>
                <a:srgbClr val="009CA7"/>
              </a:solidFill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6881B2-942C-484E-AD01-9637B52D15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3176"/>
            <a:ext cx="11875663" cy="5010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B8E7D5-889C-44B5-957F-7B591B53AD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102" y="6223176"/>
            <a:ext cx="1435458" cy="4784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4793" y="1474609"/>
            <a:ext cx="9374028" cy="420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inception report (Completed).</a:t>
            </a:r>
            <a:endParaRPr lang="en-ZA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and maps identifying environmental opportunities and constraints to development interventions (Completed).</a:t>
            </a:r>
            <a:endParaRPr lang="en-ZA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and maps detailing relevant planning information (current zonings, land ownership, applicable by-laws, relevant legislation). (Completed).</a:t>
            </a:r>
            <a:endParaRPr lang="en-ZA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 engagement plan - analysis of key stakeholders and outcome of focused stakeholder engagement. (Completed).</a:t>
            </a:r>
            <a:endParaRPr lang="en-ZA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Concept Precinct Development Plan that provides a layout of the preferred development options, and a report on each proposed development intervention. (Draft completed and to be discussed today).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Concept Precinct Development Plan and report (To be completed in Phase III).</a:t>
            </a:r>
            <a:endParaRPr lang="en-ZA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High-level economic analysis of the development options, and preliminary thoughts on funding opportunities and funding models. (To be completed in Phase III).</a:t>
            </a:r>
            <a:endParaRPr lang="en-ZA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31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1EEEA9-F5AD-4F76-B455-61C244A4C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316" y="0"/>
            <a:ext cx="2165684" cy="2035630"/>
          </a:xfrm>
          <a:prstGeom prst="rect">
            <a:avLst/>
          </a:prstGeom>
        </p:spPr>
      </p:pic>
      <p:sp>
        <p:nvSpPr>
          <p:cNvPr id="6" name="Text Box 73">
            <a:extLst>
              <a:ext uri="{FF2B5EF4-FFF2-40B4-BE49-F238E27FC236}">
                <a16:creationId xmlns:a16="http://schemas.microsoft.com/office/drawing/2014/main" id="{FFD18659-33DE-4B2B-8593-6DA0AC2BAFFC}"/>
              </a:ext>
            </a:extLst>
          </p:cNvPr>
          <p:cNvSpPr txBox="1"/>
          <p:nvPr/>
        </p:nvSpPr>
        <p:spPr>
          <a:xfrm>
            <a:off x="4144618" y="364822"/>
            <a:ext cx="10099052" cy="661899"/>
          </a:xfrm>
          <a:prstGeom prst="rect">
            <a:avLst/>
          </a:prstGeom>
          <a:noFill/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ZA" sz="3600" b="1" dirty="0">
                <a:solidFill>
                  <a:srgbClr val="00909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Team Structure</a:t>
            </a:r>
            <a:endParaRPr lang="en-ZA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E114F6B7-2250-46ED-9633-C2C4F5E43F5B}"/>
              </a:ext>
            </a:extLst>
          </p:cNvPr>
          <p:cNvSpPr>
            <a:spLocks/>
          </p:cNvSpPr>
          <p:nvPr/>
        </p:nvSpPr>
        <p:spPr bwMode="auto">
          <a:xfrm>
            <a:off x="606425" y="1227137"/>
            <a:ext cx="9612396" cy="314883"/>
          </a:xfrm>
          <a:custGeom>
            <a:avLst/>
            <a:gdLst>
              <a:gd name="T0" fmla="*/ 0 w 7181"/>
              <a:gd name="T1" fmla="*/ 0 w 7181"/>
              <a:gd name="T2" fmla="*/ 7181 w 718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181">
                <a:moveTo>
                  <a:pt x="0" y="0"/>
                </a:moveTo>
                <a:lnTo>
                  <a:pt x="0" y="0"/>
                </a:lnTo>
                <a:lnTo>
                  <a:pt x="7181" y="0"/>
                </a:lnTo>
              </a:path>
            </a:pathLst>
          </a:custGeom>
          <a:noFill/>
          <a:ln w="7938" cap="flat">
            <a:solidFill>
              <a:srgbClr val="059D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1770370-05E7-4CB2-9F31-812354C3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10" y="6158676"/>
            <a:ext cx="2743200" cy="365125"/>
          </a:xfrm>
        </p:spPr>
        <p:txBody>
          <a:bodyPr/>
          <a:lstStyle/>
          <a:p>
            <a:fld id="{A8B138FA-62A1-4B49-B7BF-23EB426AE31E}" type="slidenum">
              <a:rPr lang="en-ZA" b="1" smtClean="0">
                <a:solidFill>
                  <a:srgbClr val="009CA7"/>
                </a:solidFill>
                <a:cs typeface="Arial" panose="020B0604020202020204" pitchFamily="34" charset="0"/>
              </a:rPr>
              <a:t>4</a:t>
            </a:fld>
            <a:endParaRPr lang="en-ZA" b="1" dirty="0">
              <a:solidFill>
                <a:srgbClr val="009CA7"/>
              </a:solidFill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6881B2-942C-484E-AD01-9637B52D15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3176"/>
            <a:ext cx="11875663" cy="5010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B8E7D5-889C-44B5-957F-7B591B53AD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102" y="6223176"/>
            <a:ext cx="1435458" cy="4784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890" y="1724110"/>
            <a:ext cx="9237931" cy="42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39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1EEEA9-F5AD-4F76-B455-61C244A4C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316" y="0"/>
            <a:ext cx="2165684" cy="2035630"/>
          </a:xfrm>
          <a:prstGeom prst="rect">
            <a:avLst/>
          </a:prstGeom>
        </p:spPr>
      </p:pic>
      <p:sp>
        <p:nvSpPr>
          <p:cNvPr id="6" name="Text Box 73">
            <a:extLst>
              <a:ext uri="{FF2B5EF4-FFF2-40B4-BE49-F238E27FC236}">
                <a16:creationId xmlns:a16="http://schemas.microsoft.com/office/drawing/2014/main" id="{FFD18659-33DE-4B2B-8593-6DA0AC2BAFFC}"/>
              </a:ext>
            </a:extLst>
          </p:cNvPr>
          <p:cNvSpPr txBox="1"/>
          <p:nvPr/>
        </p:nvSpPr>
        <p:spPr>
          <a:xfrm>
            <a:off x="647009" y="209972"/>
            <a:ext cx="10462149" cy="661899"/>
          </a:xfrm>
          <a:prstGeom prst="rect">
            <a:avLst/>
          </a:prstGeom>
          <a:noFill/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ZA" sz="3600" b="1" dirty="0">
                <a:solidFill>
                  <a:srgbClr val="00909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Phase II: Data collection, Public Participation and Reporting </a:t>
            </a:r>
            <a:endParaRPr lang="en-ZA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E114F6B7-2250-46ED-9633-C2C4F5E43F5B}"/>
              </a:ext>
            </a:extLst>
          </p:cNvPr>
          <p:cNvSpPr>
            <a:spLocks/>
          </p:cNvSpPr>
          <p:nvPr/>
        </p:nvSpPr>
        <p:spPr bwMode="auto">
          <a:xfrm>
            <a:off x="606425" y="871871"/>
            <a:ext cx="9612396" cy="670150"/>
          </a:xfrm>
          <a:custGeom>
            <a:avLst/>
            <a:gdLst>
              <a:gd name="T0" fmla="*/ 0 w 7181"/>
              <a:gd name="T1" fmla="*/ 0 w 7181"/>
              <a:gd name="T2" fmla="*/ 7181 w 718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181">
                <a:moveTo>
                  <a:pt x="0" y="0"/>
                </a:moveTo>
                <a:lnTo>
                  <a:pt x="0" y="0"/>
                </a:lnTo>
                <a:lnTo>
                  <a:pt x="7181" y="0"/>
                </a:lnTo>
              </a:path>
            </a:pathLst>
          </a:custGeom>
          <a:noFill/>
          <a:ln w="7938" cap="flat">
            <a:solidFill>
              <a:srgbClr val="059D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1770370-05E7-4CB2-9F31-812354C3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10" y="6158676"/>
            <a:ext cx="2743200" cy="365125"/>
          </a:xfrm>
        </p:spPr>
        <p:txBody>
          <a:bodyPr/>
          <a:lstStyle/>
          <a:p>
            <a:fld id="{A8B138FA-62A1-4B49-B7BF-23EB426AE31E}" type="slidenum">
              <a:rPr lang="en-ZA" b="1" smtClean="0">
                <a:solidFill>
                  <a:srgbClr val="009CA7"/>
                </a:solidFill>
                <a:cs typeface="Arial" panose="020B0604020202020204" pitchFamily="34" charset="0"/>
              </a:rPr>
              <a:t>5</a:t>
            </a:fld>
            <a:endParaRPr lang="en-ZA" b="1" dirty="0">
              <a:solidFill>
                <a:srgbClr val="009CA7"/>
              </a:solidFill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6881B2-942C-484E-AD01-9637B52D15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3176"/>
            <a:ext cx="11875663" cy="5010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B8E7D5-889C-44B5-957F-7B591B53AD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102" y="6223176"/>
            <a:ext cx="1435458" cy="4784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7009" y="1635078"/>
            <a:ext cx="9571812" cy="5519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ZA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eviewed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environmental documents and reports, and prepared an “Environmental Situation Assessment report”</a:t>
            </a:r>
          </a:p>
          <a:p>
            <a:pPr marL="457200" indent="-45720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Reviewed planning documents and reports and prepared a “Strategic Planning Overview Opportunities and Constraints Report”.</a:t>
            </a:r>
          </a:p>
          <a:p>
            <a:pPr marL="457200" indent="-45720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endParaRPr lang="en-GB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Held meetings with the Mayor, Ward Councillor, Ward Committee and relevant municipal officials to identify: </a:t>
            </a:r>
            <a:endParaRPr lang="en-ZA" dirty="0">
              <a:solidFill>
                <a:srgbClr val="3B383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potential stakeholders, </a:t>
            </a:r>
            <a:endParaRPr lang="en-ZA" dirty="0">
              <a:solidFill>
                <a:srgbClr val="3B383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interests and objections, </a:t>
            </a:r>
            <a:endParaRPr lang="en-ZA" dirty="0">
              <a:solidFill>
                <a:srgbClr val="3B383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expectations and aspirations, </a:t>
            </a:r>
            <a:endParaRPr lang="en-ZA" dirty="0">
              <a:solidFill>
                <a:srgbClr val="3B383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opportunities and constraints; </a:t>
            </a:r>
            <a:endParaRPr lang="en-ZA" dirty="0">
              <a:solidFill>
                <a:srgbClr val="3B383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historic, current and proposed plans, and </a:t>
            </a:r>
            <a:endParaRPr lang="en-ZA" dirty="0">
              <a:solidFill>
                <a:srgbClr val="3B383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surrounding plans and developments that may affect the site. </a:t>
            </a:r>
            <a:endParaRPr lang="en-ZA" dirty="0">
              <a:solidFill>
                <a:srgbClr val="3B383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endParaRPr lang="en-Z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spcAft>
                <a:spcPts val="0"/>
              </a:spcAft>
            </a:pPr>
            <a:endParaRPr lang="en-ZA" dirty="0">
              <a:solidFill>
                <a:srgbClr val="3B3838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51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1EEEA9-F5AD-4F76-B455-61C244A4C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316" y="0"/>
            <a:ext cx="2165684" cy="2035630"/>
          </a:xfrm>
          <a:prstGeom prst="rect">
            <a:avLst/>
          </a:prstGeom>
        </p:spPr>
      </p:pic>
      <p:sp>
        <p:nvSpPr>
          <p:cNvPr id="6" name="Text Box 73">
            <a:extLst>
              <a:ext uri="{FF2B5EF4-FFF2-40B4-BE49-F238E27FC236}">
                <a16:creationId xmlns:a16="http://schemas.microsoft.com/office/drawing/2014/main" id="{FFD18659-33DE-4B2B-8593-6DA0AC2BAFFC}"/>
              </a:ext>
            </a:extLst>
          </p:cNvPr>
          <p:cNvSpPr txBox="1"/>
          <p:nvPr/>
        </p:nvSpPr>
        <p:spPr>
          <a:xfrm>
            <a:off x="647009" y="209972"/>
            <a:ext cx="10462149" cy="661899"/>
          </a:xfrm>
          <a:prstGeom prst="rect">
            <a:avLst/>
          </a:prstGeom>
          <a:noFill/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ZA" sz="3600" b="1" dirty="0">
                <a:solidFill>
                  <a:srgbClr val="00909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Phase II: Reporting</a:t>
            </a:r>
            <a:endParaRPr lang="en-ZA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E114F6B7-2250-46ED-9633-C2C4F5E43F5B}"/>
              </a:ext>
            </a:extLst>
          </p:cNvPr>
          <p:cNvSpPr>
            <a:spLocks/>
          </p:cNvSpPr>
          <p:nvPr/>
        </p:nvSpPr>
        <p:spPr bwMode="auto">
          <a:xfrm>
            <a:off x="606425" y="871871"/>
            <a:ext cx="9612396" cy="670150"/>
          </a:xfrm>
          <a:custGeom>
            <a:avLst/>
            <a:gdLst>
              <a:gd name="T0" fmla="*/ 0 w 7181"/>
              <a:gd name="T1" fmla="*/ 0 w 7181"/>
              <a:gd name="T2" fmla="*/ 7181 w 718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181">
                <a:moveTo>
                  <a:pt x="0" y="0"/>
                </a:moveTo>
                <a:lnTo>
                  <a:pt x="0" y="0"/>
                </a:lnTo>
                <a:lnTo>
                  <a:pt x="7181" y="0"/>
                </a:lnTo>
              </a:path>
            </a:pathLst>
          </a:custGeom>
          <a:noFill/>
          <a:ln w="7938" cap="flat">
            <a:solidFill>
              <a:srgbClr val="059D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1770370-05E7-4CB2-9F31-812354C3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10" y="6158676"/>
            <a:ext cx="2743200" cy="365125"/>
          </a:xfrm>
        </p:spPr>
        <p:txBody>
          <a:bodyPr/>
          <a:lstStyle/>
          <a:p>
            <a:fld id="{A8B138FA-62A1-4B49-B7BF-23EB426AE31E}" type="slidenum">
              <a:rPr lang="en-ZA" b="1" smtClean="0">
                <a:solidFill>
                  <a:srgbClr val="009CA7"/>
                </a:solidFill>
                <a:cs typeface="Arial" panose="020B0604020202020204" pitchFamily="34" charset="0"/>
              </a:rPr>
              <a:t>6</a:t>
            </a:fld>
            <a:endParaRPr lang="en-ZA" b="1" dirty="0">
              <a:solidFill>
                <a:srgbClr val="009CA7"/>
              </a:solidFill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6881B2-942C-484E-AD01-9637B52D15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3176"/>
            <a:ext cx="11875663" cy="5010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B8E7D5-889C-44B5-957F-7B591B53AD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102" y="6223176"/>
            <a:ext cx="1435458" cy="4784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6337" y="946734"/>
            <a:ext cx="10649393" cy="636584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indent="-457200">
              <a:spcBef>
                <a:spcPts val="1000"/>
              </a:spcBef>
              <a:spcAft>
                <a:spcPts val="0"/>
              </a:spcAft>
            </a:pPr>
            <a:r>
              <a:rPr lang="en-ZA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Prepared the Draft Duiker Street to </a:t>
            </a:r>
            <a:r>
              <a:rPr lang="en-ZA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Struisbaai</a:t>
            </a:r>
            <a:r>
              <a:rPr lang="en-ZA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Harbour Precinct Options analysis.</a:t>
            </a:r>
          </a:p>
          <a:p>
            <a:pPr indent="-457200">
              <a:spcBef>
                <a:spcPts val="1000"/>
              </a:spcBef>
              <a:spcAft>
                <a:spcPts val="0"/>
              </a:spcAft>
            </a:pPr>
            <a:endParaRPr lang="en-ZA" sz="16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primary assets which formed the basis of the options analysis were:</a:t>
            </a:r>
            <a:endParaRPr lang="en-ZA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ZA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beach and the marine interface that links to the Harbour.</a:t>
            </a:r>
            <a:endParaRPr lang="en-ZA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fronting onto the beach, including the Caravan Park and day facilities.</a:t>
            </a:r>
            <a:endParaRPr lang="en-ZA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Harbour and the development potential within the Harbour.</a:t>
            </a:r>
            <a:endParaRPr lang="en-ZA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adjacent to the Harbour which is owned by the Municipality. </a:t>
            </a:r>
            <a:endParaRPr lang="en-ZA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central business zone and adjacent development opportunities.</a:t>
            </a:r>
            <a:endParaRPr lang="en-ZA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interface with the main road and associated development opportunities.</a:t>
            </a:r>
          </a:p>
          <a:p>
            <a:pPr algn="just">
              <a:lnSpc>
                <a:spcPct val="115000"/>
              </a:lnSpc>
            </a:pP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>
              <a:spcBef>
                <a:spcPts val="1000"/>
              </a:spcBef>
              <a:spcAft>
                <a:spcPts val="0"/>
              </a:spcAft>
            </a:pPr>
            <a:r>
              <a:rPr lang="en-ZA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Prepared the Initial </a:t>
            </a:r>
            <a:r>
              <a:rPr lang="en-ZA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Struisbaai</a:t>
            </a:r>
            <a:r>
              <a:rPr lang="en-ZA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Precinct Development Plan which included: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set of land use planning guidelines that relate to the recommended land uses, providing detail in respect of development parameters associated with building lines, height, coverage, floor factors, etc.</a:t>
            </a:r>
            <a:endParaRPr lang="en-ZA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developable areas within the precinct and concept layouts on the appropriate types of developments in response to the environmental opportunities and constraints.</a:t>
            </a:r>
            <a:endParaRPr lang="en-ZA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appropriate commercial and tourism activities within the coastal zone and the urban area.</a:t>
            </a:r>
            <a:endParaRPr lang="en-ZA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recommendations relating to traffic flows and pertaining to parking areas to inform a future Traffic Impact Assessment.</a:t>
            </a:r>
            <a:endParaRPr lang="en-ZA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architectural responses within the coastal zone, and urban form of the streets within the urban zone area not proximate to the coastline.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ZA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03641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1EEEA9-F5AD-4F76-B455-61C244A4C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316" y="0"/>
            <a:ext cx="2165684" cy="2035630"/>
          </a:xfrm>
          <a:prstGeom prst="rect">
            <a:avLst/>
          </a:prstGeom>
        </p:spPr>
      </p:pic>
      <p:sp>
        <p:nvSpPr>
          <p:cNvPr id="6" name="Text Box 73">
            <a:extLst>
              <a:ext uri="{FF2B5EF4-FFF2-40B4-BE49-F238E27FC236}">
                <a16:creationId xmlns:a16="http://schemas.microsoft.com/office/drawing/2014/main" id="{FFD18659-33DE-4B2B-8593-6DA0AC2BAFFC}"/>
              </a:ext>
            </a:extLst>
          </p:cNvPr>
          <p:cNvSpPr txBox="1"/>
          <p:nvPr/>
        </p:nvSpPr>
        <p:spPr>
          <a:xfrm>
            <a:off x="461037" y="209972"/>
            <a:ext cx="10462149" cy="661899"/>
          </a:xfrm>
          <a:prstGeom prst="rect">
            <a:avLst/>
          </a:prstGeom>
          <a:noFill/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ZA" sz="3600" b="1" dirty="0">
                <a:solidFill>
                  <a:srgbClr val="00909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Phase II: Public Participation</a:t>
            </a:r>
            <a:endParaRPr lang="en-ZA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E114F6B7-2250-46ED-9633-C2C4F5E43F5B}"/>
              </a:ext>
            </a:extLst>
          </p:cNvPr>
          <p:cNvSpPr>
            <a:spLocks/>
          </p:cNvSpPr>
          <p:nvPr/>
        </p:nvSpPr>
        <p:spPr bwMode="auto">
          <a:xfrm>
            <a:off x="606425" y="871871"/>
            <a:ext cx="9612396" cy="670150"/>
          </a:xfrm>
          <a:custGeom>
            <a:avLst/>
            <a:gdLst>
              <a:gd name="T0" fmla="*/ 0 w 7181"/>
              <a:gd name="T1" fmla="*/ 0 w 7181"/>
              <a:gd name="T2" fmla="*/ 7181 w 718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181">
                <a:moveTo>
                  <a:pt x="0" y="0"/>
                </a:moveTo>
                <a:lnTo>
                  <a:pt x="0" y="0"/>
                </a:lnTo>
                <a:lnTo>
                  <a:pt x="7181" y="0"/>
                </a:lnTo>
              </a:path>
            </a:pathLst>
          </a:custGeom>
          <a:noFill/>
          <a:ln w="7938" cap="flat">
            <a:solidFill>
              <a:srgbClr val="059D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1770370-05E7-4CB2-9F31-812354C3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4010" y="6158676"/>
            <a:ext cx="2743200" cy="365125"/>
          </a:xfrm>
        </p:spPr>
        <p:txBody>
          <a:bodyPr/>
          <a:lstStyle/>
          <a:p>
            <a:fld id="{A8B138FA-62A1-4B49-B7BF-23EB426AE31E}" type="slidenum">
              <a:rPr lang="en-ZA" b="1" smtClean="0">
                <a:solidFill>
                  <a:srgbClr val="009CA7"/>
                </a:solidFill>
                <a:cs typeface="Arial" panose="020B0604020202020204" pitchFamily="34" charset="0"/>
              </a:rPr>
              <a:t>7</a:t>
            </a:fld>
            <a:endParaRPr lang="en-ZA" b="1" dirty="0">
              <a:solidFill>
                <a:srgbClr val="009CA7"/>
              </a:solidFill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6881B2-942C-484E-AD01-9637B52D15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3176"/>
            <a:ext cx="11875663" cy="5010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B8E7D5-889C-44B5-957F-7B591B53AD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102" y="6223176"/>
            <a:ext cx="1435458" cy="4784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1037" y="1081843"/>
            <a:ext cx="101539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Z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8988" y="1479055"/>
            <a:ext cx="9579833" cy="1976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-7938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en-ZA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Present the </a:t>
            </a:r>
            <a:r>
              <a:rPr lang="en-ZA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Struisbaai</a:t>
            </a:r>
            <a:r>
              <a:rPr lang="en-ZA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Precinct Development Plan to stakeholders  </a:t>
            </a:r>
          </a:p>
          <a:p>
            <a:pPr>
              <a:spcAft>
                <a:spcPts val="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the objective of todays meeting.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draft plan was completed in late March but presentation has been delayed due to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lockdown restrictions.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ZA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3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303CD5-BCAD-46D4-A5F6-F975ADC8C457}"/>
              </a:ext>
            </a:extLst>
          </p:cNvPr>
          <p:cNvSpPr/>
          <p:nvPr/>
        </p:nvSpPr>
        <p:spPr>
          <a:xfrm>
            <a:off x="65999" y="5469747"/>
            <a:ext cx="12059999" cy="435281"/>
          </a:xfrm>
          <a:prstGeom prst="rect">
            <a:avLst/>
          </a:prstGeom>
          <a:solidFill>
            <a:srgbClr val="009CA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/>
              <a:t>www.cesnet.co.za</a:t>
            </a:r>
            <a:r>
              <a:rPr lang="en-ZA" dirty="0"/>
              <a:t>	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02D41BC-2A12-40F7-9FB6-AAFB5A196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52168"/>
              </p:ext>
            </p:extLst>
          </p:nvPr>
        </p:nvGraphicFramePr>
        <p:xfrm>
          <a:off x="66000" y="6079691"/>
          <a:ext cx="12059998" cy="536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797">
                  <a:extLst>
                    <a:ext uri="{9D8B030D-6E8A-4147-A177-3AD203B41FA5}">
                      <a16:colId xmlns:a16="http://schemas.microsoft.com/office/drawing/2014/main" val="199435201"/>
                    </a:ext>
                  </a:extLst>
                </a:gridCol>
                <a:gridCol w="1724797">
                  <a:extLst>
                    <a:ext uri="{9D8B030D-6E8A-4147-A177-3AD203B41FA5}">
                      <a16:colId xmlns:a16="http://schemas.microsoft.com/office/drawing/2014/main" val="2573301095"/>
                    </a:ext>
                  </a:extLst>
                </a:gridCol>
                <a:gridCol w="1724797">
                  <a:extLst>
                    <a:ext uri="{9D8B030D-6E8A-4147-A177-3AD203B41FA5}">
                      <a16:colId xmlns:a16="http://schemas.microsoft.com/office/drawing/2014/main" val="3982669441"/>
                    </a:ext>
                  </a:extLst>
                </a:gridCol>
                <a:gridCol w="1711216">
                  <a:extLst>
                    <a:ext uri="{9D8B030D-6E8A-4147-A177-3AD203B41FA5}">
                      <a16:colId xmlns:a16="http://schemas.microsoft.com/office/drawing/2014/main" val="1343018882"/>
                    </a:ext>
                  </a:extLst>
                </a:gridCol>
                <a:gridCol w="1724797">
                  <a:extLst>
                    <a:ext uri="{9D8B030D-6E8A-4147-A177-3AD203B41FA5}">
                      <a16:colId xmlns:a16="http://schemas.microsoft.com/office/drawing/2014/main" val="1400610511"/>
                    </a:ext>
                  </a:extLst>
                </a:gridCol>
                <a:gridCol w="1724797">
                  <a:extLst>
                    <a:ext uri="{9D8B030D-6E8A-4147-A177-3AD203B41FA5}">
                      <a16:colId xmlns:a16="http://schemas.microsoft.com/office/drawing/2014/main" val="3804649989"/>
                    </a:ext>
                  </a:extLst>
                </a:gridCol>
                <a:gridCol w="1724797">
                  <a:extLst>
                    <a:ext uri="{9D8B030D-6E8A-4147-A177-3AD203B41FA5}">
                      <a16:colId xmlns:a16="http://schemas.microsoft.com/office/drawing/2014/main" val="1818133692"/>
                    </a:ext>
                  </a:extLst>
                </a:gridCol>
              </a:tblGrid>
              <a:tr h="262139">
                <a:tc>
                  <a:txBody>
                    <a:bodyPr/>
                    <a:lstStyle/>
                    <a:p>
                      <a:pPr algn="ctr"/>
                      <a:r>
                        <a:rPr lang="en-ZA" sz="1200" dirty="0">
                          <a:latin typeface="+mn-lt"/>
                          <a:cs typeface="Arial" panose="020B0604020202020204" pitchFamily="34" charset="0"/>
                        </a:rPr>
                        <a:t>Grahamstown</a:t>
                      </a:r>
                    </a:p>
                  </a:txBody>
                  <a:tcPr anchor="ctr">
                    <a:solidFill>
                      <a:srgbClr val="009C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>
                          <a:latin typeface="+mn-lt"/>
                          <a:cs typeface="Arial" panose="020B0604020202020204" pitchFamily="34" charset="0"/>
                        </a:rPr>
                        <a:t>Cape Town</a:t>
                      </a:r>
                    </a:p>
                  </a:txBody>
                  <a:tcPr anchor="ctr">
                    <a:solidFill>
                      <a:srgbClr val="009C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>
                          <a:latin typeface="+mn-lt"/>
                          <a:cs typeface="Arial" panose="020B0604020202020204" pitchFamily="34" charset="0"/>
                        </a:rPr>
                        <a:t>East London</a:t>
                      </a:r>
                    </a:p>
                  </a:txBody>
                  <a:tcPr anchor="ctr">
                    <a:solidFill>
                      <a:srgbClr val="009C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>
                          <a:latin typeface="+mn-lt"/>
                          <a:cs typeface="Arial" panose="020B0604020202020204" pitchFamily="34" charset="0"/>
                        </a:rPr>
                        <a:t>Johannesburg</a:t>
                      </a:r>
                    </a:p>
                  </a:txBody>
                  <a:tcPr anchor="ctr">
                    <a:solidFill>
                      <a:srgbClr val="009C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>
                          <a:latin typeface="+mn-lt"/>
                          <a:cs typeface="Arial" panose="020B0604020202020204" pitchFamily="34" charset="0"/>
                        </a:rPr>
                        <a:t>Port Elizabeth</a:t>
                      </a:r>
                    </a:p>
                  </a:txBody>
                  <a:tcPr anchor="ctr">
                    <a:solidFill>
                      <a:srgbClr val="009C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>
                          <a:latin typeface="+mn-lt"/>
                          <a:cs typeface="Arial" panose="020B0604020202020204" pitchFamily="34" charset="0"/>
                        </a:rPr>
                        <a:t>Maputo (Mozambique)</a:t>
                      </a:r>
                    </a:p>
                  </a:txBody>
                  <a:tcPr anchor="ctr">
                    <a:solidFill>
                      <a:srgbClr val="009C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>
                          <a:latin typeface="+mn-lt"/>
                          <a:cs typeface="Arial" panose="020B0604020202020204" pitchFamily="34" charset="0"/>
                        </a:rPr>
                        <a:t>Romsey (UK)</a:t>
                      </a:r>
                    </a:p>
                  </a:txBody>
                  <a:tcPr anchor="ctr">
                    <a:solidFill>
                      <a:srgbClr val="009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55911"/>
                  </a:ext>
                </a:extLst>
              </a:tr>
              <a:tr h="262139">
                <a:tc>
                  <a:txBody>
                    <a:bodyPr/>
                    <a:lstStyle/>
                    <a:p>
                      <a:pPr algn="ctr"/>
                      <a:r>
                        <a:rPr lang="en-ZA" sz="1050" dirty="0">
                          <a:latin typeface="+mn-lt"/>
                          <a:cs typeface="Arial" panose="020B0604020202020204" pitchFamily="34" charset="0"/>
                        </a:rPr>
                        <a:t>Tel: +27 (0)46 622 2364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50" dirty="0">
                          <a:latin typeface="+mn-lt"/>
                          <a:cs typeface="Arial" panose="020B0604020202020204" pitchFamily="34" charset="0"/>
                        </a:rPr>
                        <a:t>Tel: +27 (0)21 045 0900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50" dirty="0">
                          <a:latin typeface="+mn-lt"/>
                          <a:cs typeface="Arial" panose="020B0604020202020204" pitchFamily="34" charset="0"/>
                        </a:rPr>
                        <a:t>Tel: +27 (0)43 726 7809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50" dirty="0">
                          <a:latin typeface="+mn-lt"/>
                          <a:cs typeface="Arial" panose="020B0604020202020204" pitchFamily="34" charset="0"/>
                        </a:rPr>
                        <a:t>Tel: +27 (0)11 607 8278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50" dirty="0">
                          <a:latin typeface="+mn-lt"/>
                          <a:cs typeface="Arial" panose="020B0604020202020204" pitchFamily="34" charset="0"/>
                        </a:rPr>
                        <a:t>Tel: +27 (0)41 393 0700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50" dirty="0">
                          <a:latin typeface="+mn-lt"/>
                          <a:cs typeface="Arial" panose="020B0604020202020204" pitchFamily="34" charset="0"/>
                        </a:rPr>
                        <a:t>Tel: +258 (0)84 359 1856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50" dirty="0">
                          <a:latin typeface="+mn-lt"/>
                          <a:cs typeface="Arial" panose="020B0604020202020204" pitchFamily="34" charset="0"/>
                        </a:rPr>
                        <a:t>Tel.: +44 (0)1794 501 104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152644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0BFD7D4-ED34-4D31-916C-0600102D0C7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00" y="2548417"/>
            <a:ext cx="11559326" cy="5010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27DFA3-A61B-49D7-9103-F34FCE07B3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605" y="2205858"/>
            <a:ext cx="3054790" cy="101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41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_x0020_Uploaded xmlns="c72e1007-2267-478c-a52f-42fd2c5c8a11" xsi:nil="true"/>
    <SharedWithUsers xmlns="c93210cf-b962-42d3-93b8-264857c4f35a">
      <UserInfo>
        <DisplayName>Maura Talbot</DisplayName>
        <AccountId>36</AccountId>
        <AccountType/>
      </UserInfo>
      <UserInfo>
        <DisplayName>Skye Clarke-McLeod</DisplayName>
        <AccountId>56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5EBB203BB7DE449B51274B3B721729" ma:contentTypeVersion="11" ma:contentTypeDescription="Create a new document." ma:contentTypeScope="" ma:versionID="904bfc1f13033434d849eb0b92f0003a">
  <xsd:schema xmlns:xsd="http://www.w3.org/2001/XMLSchema" xmlns:xs="http://www.w3.org/2001/XMLSchema" xmlns:p="http://schemas.microsoft.com/office/2006/metadata/properties" xmlns:ns2="c72e1007-2267-478c-a52f-42fd2c5c8a11" xmlns:ns3="c93210cf-b962-42d3-93b8-264857c4f35a" targetNamespace="http://schemas.microsoft.com/office/2006/metadata/properties" ma:root="true" ma:fieldsID="902a5655880d102534a1c86942dad596" ns2:_="" ns3:_="">
    <xsd:import namespace="c72e1007-2267-478c-a52f-42fd2c5c8a11"/>
    <xsd:import namespace="c93210cf-b962-42d3-93b8-264857c4f3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_x0020_Uploaded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e1007-2267-478c-a52f-42fd2c5c8a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_x0020_Uploaded" ma:index="12" nillable="true" ma:displayName="Date Uploaded" ma:format="DateOnly" ma:internalName="Date_x0020_Uploaded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3210cf-b962-42d3-93b8-264857c4f35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2D4D70-6946-49F9-B6B2-A9062413BD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B5FAFF-C787-475C-8234-4742ADECE428}">
  <ds:schemaRefs>
    <ds:schemaRef ds:uri="http://www.w3.org/XML/1998/namespace"/>
    <ds:schemaRef ds:uri="c72e1007-2267-478c-a52f-42fd2c5c8a11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c93210cf-b962-42d3-93b8-264857c4f35a"/>
  </ds:schemaRefs>
</ds:datastoreItem>
</file>

<file path=customXml/itemProps3.xml><?xml version="1.0" encoding="utf-8"?>
<ds:datastoreItem xmlns:ds="http://schemas.openxmlformats.org/officeDocument/2006/customXml" ds:itemID="{97651BA1-C59C-438F-AA5D-BC5822FA6D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2e1007-2267-478c-a52f-42fd2c5c8a11"/>
    <ds:schemaRef ds:uri="c93210cf-b962-42d3-93b8-264857c4f3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632</Words>
  <Application>Microsoft Macintosh PowerPoint</Application>
  <PresentationFormat>Widescreen</PresentationFormat>
  <Paragraphs>71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Rosalie Evans</dc:creator>
  <cp:lastModifiedBy>Ted Avis</cp:lastModifiedBy>
  <cp:revision>50</cp:revision>
  <dcterms:created xsi:type="dcterms:W3CDTF">2019-04-09T08:31:52Z</dcterms:created>
  <dcterms:modified xsi:type="dcterms:W3CDTF">2020-09-16T15:32:07Z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0x010100135EBB203BB7DE449B51274B3B721729</vt:lpwstr>
  </property>
</Properties>
</file>